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257" r:id="rId5"/>
    <p:sldId id="259" r:id="rId6"/>
    <p:sldId id="260" r:id="rId7"/>
    <p:sldId id="262" r:id="rId8"/>
    <p:sldId id="264" r:id="rId9"/>
    <p:sldId id="287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8" r:id="rId18"/>
    <p:sldId id="269" r:id="rId19"/>
    <p:sldId id="263" r:id="rId20"/>
    <p:sldId id="290" r:id="rId21"/>
    <p:sldId id="270" r:id="rId22"/>
    <p:sldId id="271" r:id="rId23"/>
    <p:sldId id="272" r:id="rId24"/>
    <p:sldId id="273" r:id="rId25"/>
    <p:sldId id="274" r:id="rId26"/>
    <p:sldId id="289" r:id="rId27"/>
    <p:sldId id="283" r:id="rId28"/>
    <p:sldId id="284" r:id="rId29"/>
    <p:sldId id="285" r:id="rId30"/>
    <p:sldId id="28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37" autoAdjust="0"/>
    <p:restoredTop sz="94605" autoAdjust="0"/>
  </p:normalViewPr>
  <p:slideViewPr>
    <p:cSldViewPr snapToGrid="0">
      <p:cViewPr varScale="1">
        <p:scale>
          <a:sx n="68" d="100"/>
          <a:sy n="68" d="100"/>
        </p:scale>
        <p:origin x="78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33685-09BF-4C0C-800E-78C1A6C85B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0D60D-619C-4E8C-8CC0-12DF9F646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183B5-B797-4623-952C-01F7328EF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259A-98F3-49B3-97DD-03653C809B15}" type="datetimeFigureOut">
              <a:rPr lang="en-US" smtClean="0"/>
              <a:t>05-Dec-19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9E2850-4C3F-44E4-941F-85A507AC1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9E7E4-0352-4D23-BEB2-A15AF8E02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8FBD-8F29-4CFB-9FB3-B2E7A1F8E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407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9BB8E-04ED-40F5-A5AB-F7FA39ECB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B96EC2-06AE-4AF0-A350-483D24A187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4EA13-15C6-4F73-9F65-D64DFD1CE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259A-98F3-49B3-97DD-03653C809B15}" type="datetimeFigureOut">
              <a:rPr lang="en-US" smtClean="0"/>
              <a:t>05-Dec-19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4B413-DC56-4135-BBF7-ADEC6E2BF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4B05F-7BE5-4AAC-AA81-8A4EF49D3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8FBD-8F29-4CFB-9FB3-B2E7A1F8E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730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A12994-E55B-4CFE-B472-45DBE7FD52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860A0-C3D4-4EF5-A277-EB28CF006E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AAED8-4E88-42E4-9F10-E7E4D47F9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259A-98F3-49B3-97DD-03653C809B15}" type="datetimeFigureOut">
              <a:rPr lang="en-US" smtClean="0"/>
              <a:t>05-Dec-19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2946D2-A5E1-4135-9397-5923D0ADF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43820-B4D8-426B-A2D0-9D0241615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8FBD-8F29-4CFB-9FB3-B2E7A1F8E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0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2B6F9-1C21-46C7-8BC0-D8176E5AB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64F33-E171-4755-AF66-71FC2D25C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FBF39-C9E5-4B0D-906C-3981B3599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259A-98F3-49B3-97DD-03653C809B15}" type="datetimeFigureOut">
              <a:rPr lang="en-US" smtClean="0"/>
              <a:t>05-Dec-19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0F5A3-7CA5-420E-BAB4-7B26242B6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31F20-CCBE-42F1-AAF1-807EB4F9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8FBD-8F29-4CFB-9FB3-B2E7A1F8E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653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2406-1935-4574-879B-79FE1B6E4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56AD8-B3CB-4A34-BD2E-77BD7146F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952CE-D135-452A-B786-0A4EE2CE6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259A-98F3-49B3-97DD-03653C809B15}" type="datetimeFigureOut">
              <a:rPr lang="en-US" smtClean="0"/>
              <a:t>05-Dec-19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7B32A-FCE6-4325-A91A-3E3E9C7A3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B05C4-A5D0-4F26-8DA7-125F3FA7C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8FBD-8F29-4CFB-9FB3-B2E7A1F8E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12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A9384-24BB-4DCD-A728-9F0878C32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B19D1-7051-4D83-8D53-BB053683D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926445-1E7F-41FE-AB3B-D676DC9E9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A3ACFB-EE49-4E53-9C4D-B98D2F281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259A-98F3-49B3-97DD-03653C809B15}" type="datetimeFigureOut">
              <a:rPr lang="en-US" smtClean="0"/>
              <a:t>05-Dec-19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BE187A-AE92-4B21-897B-EAD9B41C97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ABE3C-BF82-4FDF-897A-B9D73E6A6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8FBD-8F29-4CFB-9FB3-B2E7A1F8E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075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5BE35-AE41-42F8-A54E-0D3E22359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D6B563-DCD4-4DD8-BD5A-E90367D09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C46683-638C-42F4-B6CE-C36F4916BF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233043-6626-4234-B295-AA93D36612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5B5D8F-9DED-4505-8A28-547FF7DF13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264C13-7C06-4924-80BC-DCBDDAE83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259A-98F3-49B3-97DD-03653C809B15}" type="datetimeFigureOut">
              <a:rPr lang="en-US" smtClean="0"/>
              <a:t>05-Dec-19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74CCE3-5E8D-4D06-9C29-6C32E6708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9EF2A6-725D-4B26-B8CB-6AE587BA3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8FBD-8F29-4CFB-9FB3-B2E7A1F8E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687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048F7-C62F-48FE-B94D-96E77882A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8F6B0C-BCEB-4441-846B-7ED4806CF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259A-98F3-49B3-97DD-03653C809B15}" type="datetimeFigureOut">
              <a:rPr lang="en-US" smtClean="0"/>
              <a:t>05-Dec-19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B4312-F700-4BF2-AFC8-F9B4E25F2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DCFA4-8E5F-4199-9541-A6F06F6C3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8FBD-8F29-4CFB-9FB3-B2E7A1F8E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48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2D3503-DCF4-4933-B557-078926760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259A-98F3-49B3-97DD-03653C809B15}" type="datetimeFigureOut">
              <a:rPr lang="en-US" smtClean="0"/>
              <a:t>05-Dec-19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33E02E-EA94-4E59-A8B2-F4558227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FA62C0-0832-4C71-BF1D-C88DB4386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8FBD-8F29-4CFB-9FB3-B2E7A1F8E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428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54274-8128-4428-96EA-3312F31DB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0EBF5-DE64-4318-BC38-EDA47AEE12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F3148E-9E5C-4E9C-ADB6-D6C7915C4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0B31CF-3B69-4266-85FF-6D6E4D75C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259A-98F3-49B3-97DD-03653C809B15}" type="datetimeFigureOut">
              <a:rPr lang="en-US" smtClean="0"/>
              <a:t>05-Dec-19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BF7FA5-1132-4DE5-A53B-9C14F814A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35E66-9DD1-43E7-AEA9-01B64A6F8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8FBD-8F29-4CFB-9FB3-B2E7A1F8E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107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FD601-01DB-400A-B94C-FC4732B0C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B9EAA-D9E4-4067-81F9-048522475B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5BC3EE-B94F-4B90-815D-5746AF1283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8978AF-59FD-403F-9B06-14C7A6027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D259A-98F3-49B3-97DD-03653C809B15}" type="datetimeFigureOut">
              <a:rPr lang="en-US" smtClean="0"/>
              <a:t>05-Dec-19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D115A7-A431-419A-8911-0D4FCD62F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B05D46-49FE-46F3-BC04-44E63A31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8A8FBD-8F29-4CFB-9FB3-B2E7A1F8E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06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C0633C-ABB5-4766-8C58-0698EC505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73F4B-D190-4390-A4A5-AA49CDF337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154B48-7F73-492D-B82C-D9C46CC173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D259A-98F3-49B3-97DD-03653C809B15}" type="datetimeFigureOut">
              <a:rPr lang="en-US" smtClean="0"/>
              <a:t>05-Dec-19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7EAB11-1FDF-45FB-A5C8-B1C9BC4E1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A640D4-1A6B-4312-AD9B-06B8607BAF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8A8FBD-8F29-4CFB-9FB3-B2E7A1F8E1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68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26F777-39D3-4A84-806A-45AF9A1CD7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dirty="0"/>
              <a:t>Multiple Regression Analysis:</a:t>
            </a:r>
            <a:br>
              <a:rPr lang="en-US" sz="4800" dirty="0"/>
            </a:br>
            <a:r>
              <a:rPr lang="en-US" sz="4800" dirty="0"/>
              <a:t>Atmospheric CO2 Concentration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55CB78-77EB-4913-A794-A543C33A37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sz="2000" dirty="0"/>
              <a:t>Edwin Aguirre, </a:t>
            </a:r>
            <a:r>
              <a:rPr lang="en-US" sz="2000" dirty="0" err="1"/>
              <a:t>Maruthi</a:t>
            </a:r>
            <a:r>
              <a:rPr lang="en-US" sz="2000" dirty="0"/>
              <a:t> Kumar, Gregory Cameron, Atlanta Liu</a:t>
            </a:r>
          </a:p>
          <a:p>
            <a:pPr algn="l"/>
            <a:endParaRPr lang="en-US" sz="2000" dirty="0"/>
          </a:p>
          <a:p>
            <a:pPr algn="l"/>
            <a:r>
              <a:rPr lang="en-US" sz="2000" dirty="0"/>
              <a:t>Data 604: Statistical Modelling with Data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48283-E22D-479C-8F0E-CF9659113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256" y="1290049"/>
            <a:ext cx="6408836" cy="427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023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46FB90-9D3A-47B0-AA6B-E6AA8B487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5" b="84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2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D20D6-D070-4310-BFFC-AD17C4E1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100"/>
            <a:ext cx="10515600" cy="72253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	</a:t>
            </a:r>
            <a:r>
              <a:rPr lang="en-US" b="1" dirty="0"/>
              <a:t>Dependent </a:t>
            </a:r>
            <a:r>
              <a:rPr lang="en-US" dirty="0"/>
              <a:t>and </a:t>
            </a:r>
            <a:r>
              <a:rPr lang="en-US" b="1" dirty="0"/>
              <a:t>Independent</a:t>
            </a:r>
            <a:r>
              <a:rPr lang="en-US" dirty="0"/>
              <a:t>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99FFC-B2D8-41EF-BEA2-D35200AEB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89" y="914400"/>
            <a:ext cx="11300059" cy="5678905"/>
          </a:xfrm>
        </p:spPr>
        <p:txBody>
          <a:bodyPr>
            <a:noAutofit/>
          </a:bodyPr>
          <a:lstStyle/>
          <a:p>
            <a:r>
              <a:rPr lang="en-US" sz="2300" b="1" u="sng" dirty="0"/>
              <a:t>CO2</a:t>
            </a:r>
            <a:r>
              <a:rPr lang="en-US" sz="2300" u="sng" dirty="0"/>
              <a:t> - Atmospheric CO2 measurement (parts per million (ppm)) =</a:t>
            </a:r>
            <a:r>
              <a:rPr lang="en-US" sz="2300" b="1" u="sng" dirty="0"/>
              <a:t>Dependent</a:t>
            </a:r>
            <a:r>
              <a:rPr lang="en-US" sz="2300" u="sng" dirty="0"/>
              <a:t> variable</a:t>
            </a:r>
          </a:p>
          <a:p>
            <a:r>
              <a:rPr lang="en-US" sz="2300" b="1" dirty="0"/>
              <a:t>Coa</a:t>
            </a:r>
            <a:r>
              <a:rPr lang="en-US" sz="2300" dirty="0"/>
              <a:t>l - Coal Consumption (Terawatt Hour (TWh)) =</a:t>
            </a:r>
            <a:r>
              <a:rPr lang="en-US" sz="2300" b="1" dirty="0"/>
              <a:t>Independent</a:t>
            </a:r>
            <a:r>
              <a:rPr lang="en-US" sz="2300" dirty="0"/>
              <a:t> Variable</a:t>
            </a:r>
          </a:p>
          <a:p>
            <a:r>
              <a:rPr lang="en-US" sz="2300" b="1" dirty="0"/>
              <a:t>Oil</a:t>
            </a:r>
            <a:r>
              <a:rPr lang="en-US" sz="2300" dirty="0"/>
              <a:t> - Oil Consumption (Terawatt Hour (TWh)) =</a:t>
            </a:r>
            <a:r>
              <a:rPr lang="en-US" sz="2300" b="1" dirty="0"/>
              <a:t>Independent </a:t>
            </a:r>
            <a:r>
              <a:rPr lang="en-US" sz="2300" dirty="0"/>
              <a:t>Variable</a:t>
            </a:r>
          </a:p>
          <a:p>
            <a:r>
              <a:rPr lang="en-US" sz="2300" b="1" dirty="0"/>
              <a:t>Gas</a:t>
            </a:r>
            <a:r>
              <a:rPr lang="en-US" sz="2300" dirty="0"/>
              <a:t> - Natural Gas Consumption (Terawatt Hour (TWh)) =</a:t>
            </a:r>
            <a:r>
              <a:rPr lang="en-US" sz="2300" b="1" dirty="0"/>
              <a:t>Independent</a:t>
            </a:r>
            <a:r>
              <a:rPr lang="en-US" sz="2300" dirty="0"/>
              <a:t> Variable</a:t>
            </a:r>
          </a:p>
          <a:p>
            <a:r>
              <a:rPr lang="en-US" sz="2300" b="1" dirty="0"/>
              <a:t>Hydropower</a:t>
            </a:r>
            <a:r>
              <a:rPr lang="en-US" sz="2300" dirty="0"/>
              <a:t> - Hydro-Electricity Generation (Terawatt Hour (TWh)) =</a:t>
            </a:r>
            <a:r>
              <a:rPr lang="en-US" sz="2300" b="1" dirty="0"/>
              <a:t>Independent</a:t>
            </a:r>
            <a:r>
              <a:rPr lang="en-US" sz="2300" dirty="0"/>
              <a:t> Variable</a:t>
            </a:r>
          </a:p>
          <a:p>
            <a:r>
              <a:rPr lang="en-US" sz="2300" b="1" dirty="0"/>
              <a:t>Wind</a:t>
            </a:r>
            <a:r>
              <a:rPr lang="en-US" sz="2300" dirty="0"/>
              <a:t> - Wind Electricity Generation (Terawatt Hour (TWh)) =</a:t>
            </a:r>
            <a:r>
              <a:rPr lang="en-US" sz="2300" b="1" dirty="0"/>
              <a:t>Independent</a:t>
            </a:r>
            <a:r>
              <a:rPr lang="en-US" sz="2300" dirty="0"/>
              <a:t> Variable </a:t>
            </a:r>
          </a:p>
          <a:p>
            <a:r>
              <a:rPr lang="en-US" sz="2300" b="1" dirty="0"/>
              <a:t>Solar </a:t>
            </a:r>
            <a:r>
              <a:rPr lang="en-US" sz="2300" dirty="0"/>
              <a:t>- Solar Electricity Generation (Terawatt Hour (TWh)) =</a:t>
            </a:r>
            <a:r>
              <a:rPr lang="en-US" sz="2300" b="1" dirty="0"/>
              <a:t>Independent</a:t>
            </a:r>
            <a:r>
              <a:rPr lang="en-US" sz="2300" dirty="0"/>
              <a:t> Variable </a:t>
            </a:r>
          </a:p>
          <a:p>
            <a:r>
              <a:rPr lang="en-US" sz="2300" b="1" dirty="0"/>
              <a:t>Year</a:t>
            </a:r>
            <a:r>
              <a:rPr lang="en-US" sz="2300" dirty="0"/>
              <a:t> - Year of measurement (Year) =</a:t>
            </a:r>
            <a:r>
              <a:rPr lang="en-US" sz="2300" b="1" dirty="0"/>
              <a:t>Independent</a:t>
            </a:r>
            <a:r>
              <a:rPr lang="en-US" sz="2300" dirty="0"/>
              <a:t> Variable</a:t>
            </a:r>
          </a:p>
          <a:p>
            <a:r>
              <a:rPr lang="en-US" sz="2300" b="1" dirty="0"/>
              <a:t>Other Renewables </a:t>
            </a:r>
            <a:r>
              <a:rPr lang="en-US" sz="2300" dirty="0"/>
              <a:t>- Other sources of renewable energy, including modern biofuels, geothermal, wave and tidal (Terawatt Hour (TWh)) =</a:t>
            </a:r>
            <a:r>
              <a:rPr lang="en-US" sz="2300" b="1" dirty="0"/>
              <a:t>Independent</a:t>
            </a:r>
            <a:r>
              <a:rPr lang="en-US" sz="2300" dirty="0"/>
              <a:t> Variable</a:t>
            </a:r>
          </a:p>
          <a:p>
            <a:r>
              <a:rPr lang="en-CA" sz="2300" b="1" dirty="0"/>
              <a:t>Population</a:t>
            </a:r>
            <a:r>
              <a:rPr lang="en-CA" sz="2300" dirty="0"/>
              <a:t> - Global Population (people) =</a:t>
            </a:r>
            <a:r>
              <a:rPr lang="en-CA" sz="2300" b="1" dirty="0"/>
              <a:t>Independent</a:t>
            </a:r>
            <a:r>
              <a:rPr lang="en-CA" sz="2300" dirty="0"/>
              <a:t> Variable</a:t>
            </a:r>
          </a:p>
          <a:p>
            <a:r>
              <a:rPr lang="it-IT" sz="2300" b="1" dirty="0"/>
              <a:t>GDP per Capita </a:t>
            </a:r>
            <a:r>
              <a:rPr lang="it-IT" sz="2300" dirty="0"/>
              <a:t>- Global GDP per Capita (2011 USD) =</a:t>
            </a:r>
            <a:r>
              <a:rPr lang="it-IT" sz="2300" b="1" dirty="0"/>
              <a:t>Independent</a:t>
            </a:r>
            <a:r>
              <a:rPr lang="it-IT" sz="2300" dirty="0"/>
              <a:t> Variable</a:t>
            </a:r>
            <a:endParaRPr lang="en-US" sz="2300" dirty="0"/>
          </a:p>
        </p:txBody>
      </p:sp>
    </p:spTree>
    <p:extLst>
      <p:ext uri="{BB962C8B-B14F-4D97-AF65-F5344CB8AC3E}">
        <p14:creationId xmlns:p14="http://schemas.microsoft.com/office/powerpoint/2010/main" val="2516786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46FB90-9D3A-47B0-AA6B-E6AA8B487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5" b="84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2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D20D6-D070-4310-BFFC-AD17C4E1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100"/>
            <a:ext cx="10515600" cy="722530"/>
          </a:xfrm>
        </p:spPr>
        <p:txBody>
          <a:bodyPr/>
          <a:lstStyle/>
          <a:p>
            <a:r>
              <a:rPr lang="en-US" dirty="0"/>
              <a:t> 			  </a:t>
            </a:r>
            <a:r>
              <a:rPr lang="en-US" b="1" dirty="0"/>
              <a:t>Modelling Plan: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99FFC-B2D8-41EF-BEA2-D35200AEB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390" y="1210179"/>
            <a:ext cx="10972800" cy="4377039"/>
          </a:xfrm>
        </p:spPr>
        <p:txBody>
          <a:bodyPr>
            <a:noAutofit/>
          </a:bodyPr>
          <a:lstStyle/>
          <a:p>
            <a:r>
              <a:rPr lang="en-US" dirty="0"/>
              <a:t>Therefore, the original multiple regression </a:t>
            </a:r>
            <a:r>
              <a:rPr lang="en-US" b="1" dirty="0"/>
              <a:t>model</a:t>
            </a:r>
            <a:r>
              <a:rPr lang="en-US" dirty="0"/>
              <a:t> is given by :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dirty="0"/>
              <a:t>However, one can observe that the main </a:t>
            </a:r>
            <a:r>
              <a:rPr lang="en-US" b="1" dirty="0"/>
              <a:t>independent</a:t>
            </a:r>
            <a:r>
              <a:rPr lang="en-US" dirty="0"/>
              <a:t> variables have High </a:t>
            </a:r>
            <a:r>
              <a:rPr lang="en-US" b="1" dirty="0"/>
              <a:t>Multicollinearity</a:t>
            </a:r>
            <a:r>
              <a:rPr lang="en-US" sz="2400" b="1" dirty="0"/>
              <a:t>:</a:t>
            </a:r>
          </a:p>
          <a:p>
            <a:endParaRPr lang="en-US" sz="2400" b="1" dirty="0"/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br>
              <a:rPr lang="en-CA" sz="2400" dirty="0"/>
            </a:br>
            <a:endParaRPr lang="en-US" sz="2300" dirty="0"/>
          </a:p>
          <a:p>
            <a:pPr marL="0" indent="0">
              <a:buNone/>
            </a:pPr>
            <a:r>
              <a:rPr lang="en-US" sz="2300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98B6C-1268-461F-8268-DD55D6272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2067295"/>
            <a:ext cx="11785600" cy="10657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296A4-4309-4961-BEC9-3511A5170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919" y="3870960"/>
            <a:ext cx="6044554" cy="28409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19974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46FB90-9D3A-47B0-AA6B-E6AA8B487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5" b="84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2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D20D6-D070-4310-BFFC-AD17C4E1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100"/>
            <a:ext cx="10515600" cy="8394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</a:t>
            </a:r>
            <a:r>
              <a:rPr lang="en-US" b="1" dirty="0"/>
              <a:t>Sequential Independent Variable Removal 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A560A1C-2E5F-48FC-8BD3-AC8AED7674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5115" y="1362633"/>
            <a:ext cx="11256963" cy="25896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458FFE-D708-42B5-9152-7B0F13FA251D}"/>
              </a:ext>
            </a:extLst>
          </p:cNvPr>
          <p:cNvSpPr txBox="1"/>
          <p:nvPr/>
        </p:nvSpPr>
        <p:spPr>
          <a:xfrm>
            <a:off x="406400" y="4053840"/>
            <a:ext cx="1113567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A" sz="2200" dirty="0"/>
              <a:t>Independent Variable Removed = </a:t>
            </a:r>
            <a:r>
              <a:rPr lang="en-CA" sz="2200" b="1" dirty="0"/>
              <a:t>Population 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2200" dirty="0"/>
              <a:t>Independent Variable Removed = </a:t>
            </a:r>
            <a:r>
              <a:rPr lang="en-CA" sz="2200" b="1" dirty="0"/>
              <a:t>Gas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2200" dirty="0"/>
              <a:t>Independent Variable Removed = </a:t>
            </a:r>
            <a:r>
              <a:rPr lang="en-CA" sz="2200" b="1" dirty="0"/>
              <a:t>GDP per Capita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2200" dirty="0"/>
              <a:t>Independent Variable Removed = </a:t>
            </a:r>
            <a:r>
              <a:rPr lang="en-CA" sz="2200" b="1" dirty="0"/>
              <a:t>Hydropower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2200" dirty="0"/>
              <a:t>Independent Variable Removed =</a:t>
            </a:r>
            <a:r>
              <a:rPr lang="en-CA" sz="2200" b="1" dirty="0"/>
              <a:t>Wind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2200" dirty="0"/>
              <a:t>Independent Variable Removed =</a:t>
            </a:r>
            <a:r>
              <a:rPr lang="en-CA" sz="2200" b="1" dirty="0"/>
              <a:t>Coal</a:t>
            </a:r>
          </a:p>
          <a:p>
            <a:pPr marL="342900" indent="-342900">
              <a:buFont typeface="+mj-lt"/>
              <a:buAutoNum type="arabicPeriod"/>
            </a:pPr>
            <a:r>
              <a:rPr lang="en-CA" sz="2200" dirty="0"/>
              <a:t>Independent Variable Removed =</a:t>
            </a:r>
            <a:r>
              <a:rPr lang="en-CA" sz="2200" b="1" dirty="0"/>
              <a:t>Solar</a:t>
            </a:r>
          </a:p>
        </p:txBody>
      </p:sp>
    </p:spTree>
    <p:extLst>
      <p:ext uri="{BB962C8B-B14F-4D97-AF65-F5344CB8AC3E}">
        <p14:creationId xmlns:p14="http://schemas.microsoft.com/office/powerpoint/2010/main" val="154483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46FB90-9D3A-47B0-AA6B-E6AA8B487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5" b="84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2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D20D6-D070-4310-BFFC-AD17C4E1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3290"/>
            <a:ext cx="10515600" cy="8394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</a:t>
            </a:r>
            <a:r>
              <a:rPr lang="en-US" b="1" dirty="0"/>
              <a:t>Main Effect Model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30D3EE-F680-47C0-B697-83BE20E8F6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6650" y="1242964"/>
            <a:ext cx="9652703" cy="6634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D6318B-F541-4593-92D7-BF228CFD6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915" y="2078214"/>
            <a:ext cx="7648575" cy="149542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032E0D-43F7-4019-A3E3-04726D40EB2C}"/>
              </a:ext>
            </a:extLst>
          </p:cNvPr>
          <p:cNvSpPr txBox="1">
            <a:spLocks/>
          </p:cNvSpPr>
          <p:nvPr/>
        </p:nvSpPr>
        <p:spPr>
          <a:xfrm>
            <a:off x="838199" y="3823351"/>
            <a:ext cx="10515600" cy="66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 </a:t>
            </a:r>
            <a:r>
              <a:rPr lang="en-US" b="1" dirty="0"/>
              <a:t>Main Effect +Interaction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204C71-F971-4C2D-A79B-E733E4FC7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01" y="4428095"/>
            <a:ext cx="11656195" cy="10625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8ADA3CC-8724-4498-AE72-6D34649E98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900" y="5810933"/>
            <a:ext cx="11656195" cy="5033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99566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46FB90-9D3A-47B0-AA6B-E6AA8B487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5" b="8476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2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D20D6-D070-4310-BFFC-AD17C4E1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100"/>
            <a:ext cx="10515600" cy="8394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</a:t>
            </a:r>
            <a:r>
              <a:rPr lang="en-US" b="1" dirty="0"/>
              <a:t>Main Effect + High Order terms Model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CF14B55-CE7F-4521-8451-AC76617A89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16742" y="2129486"/>
            <a:ext cx="7558516" cy="36921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3BDD6D-0166-423B-9A2F-AFCBA99C8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70" y="873760"/>
            <a:ext cx="11724660" cy="12557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FEB7DE3-1A8D-4C0F-BF6F-9B5A85264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669" y="5984240"/>
            <a:ext cx="11841495" cy="5654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81393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46FB90-9D3A-47B0-AA6B-E6AA8B487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5" b="8476"/>
          <a:stretch/>
        </p:blipFill>
        <p:spPr>
          <a:xfrm>
            <a:off x="104187" y="119984"/>
            <a:ext cx="12191980" cy="685799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2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D20D6-D070-4310-BFFC-AD17C4E1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100"/>
            <a:ext cx="10515600" cy="12255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 </a:t>
            </a:r>
            <a:r>
              <a:rPr lang="en-US" b="1" dirty="0"/>
              <a:t>Main Effect + Interaction + Higher order terms Model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36CB3A-101F-498C-B324-1ED86E3A2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424" y="1371600"/>
            <a:ext cx="11647152" cy="1225499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D027D4D-1D4F-433B-AA64-383ED41EE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All </a:t>
            </a:r>
            <a:r>
              <a:rPr lang="en-CA" b="1" dirty="0"/>
              <a:t>coefficients </a:t>
            </a:r>
            <a:r>
              <a:rPr lang="en-CA" dirty="0"/>
              <a:t>became </a:t>
            </a:r>
            <a:r>
              <a:rPr lang="en-CA" b="1" dirty="0"/>
              <a:t>insignificant</a:t>
            </a:r>
            <a:r>
              <a:rPr lang="en-CA" dirty="0"/>
              <a:t>, therefore a </a:t>
            </a:r>
            <a:r>
              <a:rPr lang="en-CA" b="1" dirty="0"/>
              <a:t>Partial F-test </a:t>
            </a:r>
            <a:r>
              <a:rPr lang="en-CA" dirty="0"/>
              <a:t>was conducted, in which the </a:t>
            </a:r>
            <a:r>
              <a:rPr lang="en-CA" b="1" dirty="0"/>
              <a:t>Full model </a:t>
            </a:r>
            <a:r>
              <a:rPr lang="en-CA" dirty="0"/>
              <a:t>included </a:t>
            </a:r>
            <a:r>
              <a:rPr lang="en-CA" b="1" dirty="0"/>
              <a:t>main</a:t>
            </a:r>
            <a:r>
              <a:rPr lang="en-CA" dirty="0"/>
              <a:t>+ </a:t>
            </a:r>
            <a:r>
              <a:rPr lang="en-CA" b="1" dirty="0"/>
              <a:t>interaction</a:t>
            </a:r>
            <a:r>
              <a:rPr lang="en-CA" dirty="0"/>
              <a:t> + </a:t>
            </a:r>
            <a:r>
              <a:rPr lang="en-CA" b="1" dirty="0"/>
              <a:t>higher</a:t>
            </a:r>
            <a:r>
              <a:rPr lang="en-CA" dirty="0"/>
              <a:t> order terms, while the </a:t>
            </a:r>
            <a:r>
              <a:rPr lang="en-CA" b="1" dirty="0"/>
              <a:t>Reduced model </a:t>
            </a:r>
            <a:r>
              <a:rPr lang="en-CA" dirty="0"/>
              <a:t>included the </a:t>
            </a:r>
            <a:r>
              <a:rPr lang="en-CA" b="1" dirty="0"/>
              <a:t>main</a:t>
            </a:r>
            <a:r>
              <a:rPr lang="en-CA" dirty="0"/>
              <a:t> + </a:t>
            </a:r>
            <a:r>
              <a:rPr lang="en-CA" b="1" dirty="0"/>
              <a:t>interaction</a:t>
            </a:r>
            <a:r>
              <a:rPr lang="en-CA" dirty="0"/>
              <a:t> terms.</a:t>
            </a:r>
          </a:p>
          <a:p>
            <a:r>
              <a:rPr lang="en-CA" dirty="0"/>
              <a:t>The results are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554C16-1B9A-43B1-9230-06962DE09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137150"/>
            <a:ext cx="10276159" cy="1493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57C955-A5D5-4B9B-8750-55D80A325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3582" y="4114124"/>
            <a:ext cx="4160186" cy="79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13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46FB90-9D3A-47B0-AA6B-E6AA8B4874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55" b="8476"/>
          <a:stretch/>
        </p:blipFill>
        <p:spPr>
          <a:xfrm>
            <a:off x="-12032" y="0"/>
            <a:ext cx="12191980" cy="6857990"/>
          </a:xfrm>
          <a:prstGeom prst="rect">
            <a:avLst/>
          </a:prstGeom>
          <a:gradFill>
            <a:gsLst>
              <a:gs pos="100000">
                <a:schemeClr val="accent1">
                  <a:lumMod val="5000"/>
                  <a:lumOff val="95000"/>
                  <a:alpha val="2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lin ang="5400000" scaled="1"/>
          </a:gra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D20D6-D070-4310-BFFC-AD17C4E1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100"/>
            <a:ext cx="10515600" cy="83942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 </a:t>
            </a:r>
            <a:r>
              <a:rPr lang="en-US" b="1" dirty="0"/>
              <a:t>Best Fit Model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58CEB4B-0FCE-427B-8270-5049F2FC4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2318" y="1500504"/>
            <a:ext cx="11003280" cy="65024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13FE6851-92CB-4131-B48B-EBE2C2B06EC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CA" dirty="0"/>
          </a:p>
          <a:p>
            <a:r>
              <a:rPr lang="en-CA" sz="3200" dirty="0"/>
              <a:t>Where:</a:t>
            </a:r>
          </a:p>
          <a:p>
            <a:r>
              <a:rPr lang="en-CA" sz="3200" dirty="0"/>
              <a:t>B</a:t>
            </a:r>
            <a:r>
              <a:rPr lang="en-CA" sz="3200" baseline="-25000" dirty="0"/>
              <a:t>0</a:t>
            </a:r>
            <a:r>
              <a:rPr lang="en-CA" sz="3200" dirty="0"/>
              <a:t> </a:t>
            </a:r>
            <a:r>
              <a:rPr lang="en-CA" dirty="0"/>
              <a:t>= 3.32*10</a:t>
            </a:r>
            <a:r>
              <a:rPr lang="en-CA" baseline="30000" dirty="0"/>
              <a:t>-16</a:t>
            </a:r>
          </a:p>
          <a:p>
            <a:r>
              <a:rPr lang="en-CA" sz="3200" dirty="0" err="1"/>
              <a:t>B</a:t>
            </a:r>
            <a:r>
              <a:rPr lang="en-CA" sz="3200" baseline="-25000" dirty="0" err="1"/>
              <a:t>Oil</a:t>
            </a:r>
            <a:r>
              <a:rPr lang="en-CA" sz="3200" dirty="0"/>
              <a:t> = 1.66*10</a:t>
            </a:r>
            <a:r>
              <a:rPr lang="en-CA" sz="3200" baseline="30000" dirty="0"/>
              <a:t>-07</a:t>
            </a:r>
          </a:p>
          <a:p>
            <a:r>
              <a:rPr lang="en-CA" sz="3200" dirty="0" err="1"/>
              <a:t>B</a:t>
            </a:r>
            <a:r>
              <a:rPr lang="en-CA" sz="3200" baseline="-25000" dirty="0" err="1"/>
              <a:t>Year</a:t>
            </a:r>
            <a:r>
              <a:rPr lang="en-CA" sz="3200" dirty="0"/>
              <a:t> = 2.0*10</a:t>
            </a:r>
            <a:r>
              <a:rPr lang="en-CA" sz="3200" baseline="30000" dirty="0"/>
              <a:t>-16</a:t>
            </a:r>
            <a:endParaRPr lang="en-CA" sz="3200" dirty="0"/>
          </a:p>
          <a:p>
            <a:r>
              <a:rPr lang="en-CA" sz="3200" dirty="0" err="1"/>
              <a:t>B</a:t>
            </a:r>
            <a:r>
              <a:rPr lang="en-CA" sz="3200" baseline="-25000" dirty="0" err="1"/>
              <a:t>OtherRenewables</a:t>
            </a:r>
            <a:r>
              <a:rPr lang="en-CA" sz="3200" dirty="0"/>
              <a:t> = 0.02073</a:t>
            </a:r>
          </a:p>
          <a:p>
            <a:r>
              <a:rPr lang="en-CA" sz="3200" dirty="0" err="1"/>
              <a:t>B</a:t>
            </a:r>
            <a:r>
              <a:rPr lang="en-CA" sz="3200" baseline="-25000" dirty="0" err="1"/>
              <a:t>Oil</a:t>
            </a:r>
            <a:r>
              <a:rPr lang="en-CA" sz="3200" baseline="-25000" dirty="0"/>
              <a:t>*Year </a:t>
            </a:r>
            <a:r>
              <a:rPr lang="en-CA" sz="3200" dirty="0"/>
              <a:t>=2.13*10</a:t>
            </a:r>
            <a:r>
              <a:rPr lang="en-CA" sz="3200" baseline="30000" dirty="0"/>
              <a:t>-07</a:t>
            </a:r>
            <a:endParaRPr lang="en-CA" sz="3200" dirty="0"/>
          </a:p>
          <a:p>
            <a:r>
              <a:rPr lang="en-CA" sz="3200" dirty="0" err="1"/>
              <a:t>B</a:t>
            </a:r>
            <a:r>
              <a:rPr lang="en-CA" sz="3200" baseline="-25000" dirty="0" err="1"/>
              <a:t>Oil</a:t>
            </a:r>
            <a:r>
              <a:rPr lang="en-CA" sz="3200" baseline="-25000" dirty="0"/>
              <a:t>*OtherRenewables </a:t>
            </a:r>
            <a:r>
              <a:rPr lang="en-CA" sz="3200" dirty="0"/>
              <a:t>= 0.00155</a:t>
            </a:r>
          </a:p>
        </p:txBody>
      </p:sp>
    </p:spTree>
    <p:extLst>
      <p:ext uri="{BB962C8B-B14F-4D97-AF65-F5344CB8AC3E}">
        <p14:creationId xmlns:p14="http://schemas.microsoft.com/office/powerpoint/2010/main" val="14541747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8397-66A0-4E95-9BAF-6CD709D4A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328" y="994121"/>
            <a:ext cx="10515600" cy="2852737"/>
          </a:xfrm>
        </p:spPr>
        <p:txBody>
          <a:bodyPr/>
          <a:lstStyle/>
          <a:p>
            <a:r>
              <a:rPr lang="en-US" dirty="0"/>
              <a:t>Final Model and Interpretations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7C4EC-D3E1-4D16-A2D6-A64EAE380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Model</a:t>
            </a:r>
          </a:p>
          <a:p>
            <a:r>
              <a:rPr lang="en-US" dirty="0"/>
              <a:t>Assumptions</a:t>
            </a:r>
          </a:p>
          <a:p>
            <a:r>
              <a:rPr lang="en-US" dirty="0"/>
              <a:t>Coefficient Interpretations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EE8DC-DBD6-406B-A292-E11E16E059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" r="299"/>
          <a:stretch/>
        </p:blipFill>
        <p:spPr>
          <a:xfrm>
            <a:off x="5482000" y="3962473"/>
            <a:ext cx="6089791" cy="251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1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20D6-D070-4310-BFFC-AD17C4E1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83094"/>
            <a:ext cx="6816692" cy="1018569"/>
          </a:xfrm>
        </p:spPr>
        <p:txBody>
          <a:bodyPr anchor="b">
            <a:noAutofit/>
          </a:bodyPr>
          <a:lstStyle/>
          <a:p>
            <a:r>
              <a:rPr lang="en-US" sz="4800" dirty="0"/>
              <a:t>Final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99FFC-B2D8-41EF-BEA2-D35200AEB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95062"/>
            <a:ext cx="6249474" cy="1252026"/>
          </a:xfrm>
        </p:spPr>
        <p:txBody>
          <a:bodyPr>
            <a:normAutofit/>
          </a:bodyPr>
          <a:lstStyle/>
          <a:p>
            <a:r>
              <a:rPr lang="en-US" b="1" dirty="0"/>
              <a:t>R</a:t>
            </a:r>
            <a:r>
              <a:rPr lang="en-US" b="1" baseline="30000" dirty="0"/>
              <a:t>2</a:t>
            </a:r>
            <a:r>
              <a:rPr lang="en-US" b="1" baseline="-25000" dirty="0"/>
              <a:t>adj</a:t>
            </a:r>
            <a:r>
              <a:rPr lang="en-US" b="1" dirty="0"/>
              <a:t> </a:t>
            </a:r>
            <a:r>
              <a:rPr lang="en-US" dirty="0"/>
              <a:t>= 0.9996</a:t>
            </a:r>
          </a:p>
          <a:p>
            <a:r>
              <a:rPr lang="en-US" b="1" dirty="0"/>
              <a:t>RMSE </a:t>
            </a:r>
            <a:r>
              <a:rPr lang="en-US" dirty="0"/>
              <a:t>= 0.5048</a:t>
            </a: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BA0F8-4DDA-4E5E-81F2-CFA489929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0506" y="790384"/>
            <a:ext cx="3470211" cy="231457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75C9C9-A1B2-4661-B487-2BEFA9674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75" y="3147088"/>
            <a:ext cx="10311618" cy="323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83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20D6-D070-4310-BFFC-AD17C4E1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83094"/>
            <a:ext cx="6816692" cy="1018569"/>
          </a:xfrm>
        </p:spPr>
        <p:txBody>
          <a:bodyPr anchor="b">
            <a:noAutofit/>
          </a:bodyPr>
          <a:lstStyle/>
          <a:p>
            <a:r>
              <a:rPr lang="en-US" sz="4800" dirty="0"/>
              <a:t>Model Assumptions: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BA0F8-4DDA-4E5E-81F2-CFA489929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0506" y="790384"/>
            <a:ext cx="3470211" cy="2314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0E7199-FE73-4A4E-9AA4-1C2441231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685" y="2039815"/>
            <a:ext cx="7052984" cy="4656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CA1994-AD7F-429D-B38B-35FA7F53FD78}"/>
              </a:ext>
            </a:extLst>
          </p:cNvPr>
          <p:cNvSpPr txBox="1"/>
          <p:nvPr/>
        </p:nvSpPr>
        <p:spPr>
          <a:xfrm>
            <a:off x="7548212" y="3429000"/>
            <a:ext cx="4114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</a:t>
            </a:r>
            <a:r>
              <a:rPr lang="en-US" b="1" dirty="0"/>
              <a:t>Linearity Assumption </a:t>
            </a:r>
            <a:r>
              <a:rPr lang="en-US" dirty="0"/>
              <a:t>- Review residual plots</a:t>
            </a:r>
          </a:p>
          <a:p>
            <a:r>
              <a:rPr lang="en-US" dirty="0"/>
              <a:t>2. </a:t>
            </a:r>
            <a:r>
              <a:rPr lang="en-US" b="1" dirty="0"/>
              <a:t>Independence Assumption </a:t>
            </a:r>
            <a:r>
              <a:rPr lang="en-US" dirty="0"/>
              <a:t>- Review residual against year (time)</a:t>
            </a:r>
          </a:p>
          <a:p>
            <a:r>
              <a:rPr lang="en-US" dirty="0"/>
              <a:t>3. </a:t>
            </a:r>
            <a:r>
              <a:rPr lang="en-US" b="1" dirty="0"/>
              <a:t>Normality Assumption </a:t>
            </a:r>
            <a:r>
              <a:rPr lang="en-US" dirty="0"/>
              <a:t>- Using Shapiro-Wilk normality test</a:t>
            </a:r>
          </a:p>
          <a:p>
            <a:r>
              <a:rPr lang="en-US" dirty="0"/>
              <a:t>4. </a:t>
            </a:r>
            <a:r>
              <a:rPr lang="en-US" b="1" dirty="0"/>
              <a:t>Equal Variance Assumption </a:t>
            </a:r>
            <a:r>
              <a:rPr lang="en-US" dirty="0"/>
              <a:t>- Using Breusch-Pagan test</a:t>
            </a:r>
          </a:p>
          <a:p>
            <a:r>
              <a:rPr lang="en-US" dirty="0"/>
              <a:t>5. </a:t>
            </a:r>
            <a:r>
              <a:rPr lang="en-US" b="1" dirty="0"/>
              <a:t>Multicollinearity </a:t>
            </a:r>
            <a:r>
              <a:rPr lang="en-US" dirty="0"/>
              <a:t>- Using variance inflation factors (VIF)</a:t>
            </a:r>
          </a:p>
          <a:p>
            <a:r>
              <a:rPr lang="en-US" dirty="0"/>
              <a:t>6. </a:t>
            </a:r>
            <a:r>
              <a:rPr lang="en-US" b="1" dirty="0"/>
              <a:t>Outliers</a:t>
            </a:r>
            <a:r>
              <a:rPr lang="en-US" dirty="0"/>
              <a:t> - check Cook's distance and leverage</a:t>
            </a:r>
          </a:p>
        </p:txBody>
      </p:sp>
    </p:spTree>
    <p:extLst>
      <p:ext uri="{BB962C8B-B14F-4D97-AF65-F5344CB8AC3E}">
        <p14:creationId xmlns:p14="http://schemas.microsoft.com/office/powerpoint/2010/main" val="3628942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8397-66A0-4E95-9BAF-6CD709D4A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&amp; Data 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7C4EC-D3E1-4D16-A2D6-A64EAE380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 Atmospheric CO2 Concentration</a:t>
            </a:r>
          </a:p>
          <a:p>
            <a:r>
              <a:rPr lang="en-US" dirty="0"/>
              <a:t>Our World in Data</a:t>
            </a:r>
          </a:p>
          <a:p>
            <a:r>
              <a:rPr lang="en-US" dirty="0"/>
              <a:t>Projected Datasets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EE8DC-DBD6-406B-A292-E11E16E059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" t="-897" r="-4851" b="19412"/>
          <a:stretch/>
        </p:blipFill>
        <p:spPr>
          <a:xfrm>
            <a:off x="5852160" y="4562475"/>
            <a:ext cx="6089791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943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20D6-D070-4310-BFFC-AD17C4E1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83094"/>
            <a:ext cx="6816692" cy="1018569"/>
          </a:xfrm>
        </p:spPr>
        <p:txBody>
          <a:bodyPr anchor="b">
            <a:noAutofit/>
          </a:bodyPr>
          <a:lstStyle/>
          <a:p>
            <a:r>
              <a:rPr lang="en-US" dirty="0"/>
              <a:t>Normality Assumption</a:t>
            </a: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BA0F8-4DDA-4E5E-81F2-CFA489929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0506" y="790384"/>
            <a:ext cx="3470211" cy="2314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08C8A7F-237B-46B1-8FAF-36F58AF11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8" y="2431708"/>
            <a:ext cx="5111526" cy="4426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078F5B-5970-4657-B45C-5CB18BE0F5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7753" y="2912012"/>
            <a:ext cx="6222874" cy="37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10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20D6-D070-4310-BFFC-AD17C4E1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83094"/>
            <a:ext cx="6816692" cy="1018569"/>
          </a:xfrm>
        </p:spPr>
        <p:txBody>
          <a:bodyPr anchor="b">
            <a:noAutofit/>
          </a:bodyPr>
          <a:lstStyle/>
          <a:p>
            <a:r>
              <a:rPr lang="en-US" dirty="0"/>
              <a:t>Independence Assumption</a:t>
            </a:r>
            <a:endParaRPr lang="en-US" sz="4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BA0F8-4DDA-4E5E-81F2-CFA489929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0506" y="790384"/>
            <a:ext cx="3470211" cy="2314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D46671-8E86-4C2C-A571-03CE88186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88" y="1742122"/>
            <a:ext cx="6774782" cy="453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222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20D6-D070-4310-BFFC-AD17C4E1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83094"/>
            <a:ext cx="6816692" cy="1018569"/>
          </a:xfrm>
        </p:spPr>
        <p:txBody>
          <a:bodyPr anchor="b">
            <a:noAutofit/>
          </a:bodyPr>
          <a:lstStyle/>
          <a:p>
            <a:r>
              <a:rPr lang="en-US" sz="4800" dirty="0"/>
              <a:t>Outliers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BA0F8-4DDA-4E5E-81F2-CFA489929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0506" y="790384"/>
            <a:ext cx="3470211" cy="2314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446602-1321-4ED8-B5B6-E98CAAEB2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88" y="1601663"/>
            <a:ext cx="6754055" cy="480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82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20D6-D070-4310-BFFC-AD17C4E1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583094"/>
            <a:ext cx="6816692" cy="1018569"/>
          </a:xfrm>
        </p:spPr>
        <p:txBody>
          <a:bodyPr anchor="b">
            <a:noAutofit/>
          </a:bodyPr>
          <a:lstStyle/>
          <a:p>
            <a:r>
              <a:rPr lang="en-US" sz="4800" dirty="0"/>
              <a:t>Interpreting Coefficients: Oil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99FFC-B2D8-41EF-BEA2-D35200AEB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675" y="1947671"/>
            <a:ext cx="6249474" cy="4273031"/>
          </a:xfrm>
        </p:spPr>
        <p:txBody>
          <a:bodyPr>
            <a:normAutofit/>
          </a:bodyPr>
          <a:lstStyle/>
          <a:p>
            <a:r>
              <a:rPr lang="en-US" sz="2200" dirty="0"/>
              <a:t>There are a total of three </a:t>
            </a:r>
            <a:r>
              <a:rPr lang="el-GR" sz="2200" dirty="0"/>
              <a:t>β</a:t>
            </a:r>
            <a:r>
              <a:rPr lang="en-US" sz="2200" baseline="-25000" dirty="0"/>
              <a:t>i</a:t>
            </a:r>
            <a:r>
              <a:rPr lang="en-US" sz="2200" dirty="0"/>
              <a:t> (i = Oil, Year, Other Renewables) coefficients in our final model. These are interpreted below in relation to atmospheric CO</a:t>
            </a:r>
            <a:r>
              <a:rPr lang="en-US" sz="2200" baseline="-25000" dirty="0"/>
              <a:t>2</a:t>
            </a:r>
            <a:r>
              <a:rPr lang="en-US" sz="2200" dirty="0"/>
              <a:t> concentration levels.</a:t>
            </a:r>
          </a:p>
          <a:p>
            <a:r>
              <a:rPr lang="en-US" sz="2200" dirty="0"/>
              <a:t>Which means that the effect of Oil consumption on CO</a:t>
            </a:r>
            <a:r>
              <a:rPr lang="en-US" sz="2200" baseline="-25000" dirty="0"/>
              <a:t>2</a:t>
            </a:r>
            <a:r>
              <a:rPr lang="en-US" sz="2200" dirty="0"/>
              <a:t> concentration in the atmosphere changes by year and amount of other renewables energy consumption. </a:t>
            </a:r>
          </a:p>
          <a:p>
            <a:r>
              <a:rPr lang="en-US" sz="2200" dirty="0"/>
              <a:t>For year 2020, when other renewables consumption is 1 terawatt-hour, then increasing Oil consumption by 1 terawatt-hour leads to an increase in CO</a:t>
            </a:r>
            <a:r>
              <a:rPr lang="en-US" sz="2200" baseline="-25000" dirty="0"/>
              <a:t>2 </a:t>
            </a:r>
            <a:r>
              <a:rPr lang="en-US" sz="2200" dirty="0"/>
              <a:t>presence in atmosphere by 0.000314 ppm.</a:t>
            </a:r>
          </a:p>
          <a:p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BA0F8-4DDA-4E5E-81F2-CFA489929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0506" y="790384"/>
            <a:ext cx="3470211" cy="2314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436D47-6699-430F-A86B-E86AF35153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9" t="18690" b="10466"/>
          <a:stretch/>
        </p:blipFill>
        <p:spPr>
          <a:xfrm>
            <a:off x="6862439" y="4065563"/>
            <a:ext cx="5207641" cy="125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29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20D6-D070-4310-BFFC-AD17C4E1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42123"/>
            <a:ext cx="6994497" cy="886048"/>
          </a:xfrm>
        </p:spPr>
        <p:txBody>
          <a:bodyPr anchor="b">
            <a:noAutofit/>
          </a:bodyPr>
          <a:lstStyle/>
          <a:p>
            <a:r>
              <a:rPr lang="en-US" sz="4800" dirty="0"/>
              <a:t>Interpreting Coefficients: Year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99FFC-B2D8-41EF-BEA2-D35200AEB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20348"/>
            <a:ext cx="6249474" cy="4060996"/>
          </a:xfrm>
        </p:spPr>
        <p:txBody>
          <a:bodyPr>
            <a:normAutofit/>
          </a:bodyPr>
          <a:lstStyle/>
          <a:p>
            <a:r>
              <a:rPr lang="en-US" dirty="0"/>
              <a:t>This value suggests that the effect of year on CO</a:t>
            </a:r>
            <a:r>
              <a:rPr lang="en-US" baseline="-25000" dirty="0"/>
              <a:t>2</a:t>
            </a:r>
            <a:r>
              <a:rPr lang="en-US" dirty="0"/>
              <a:t> presence in the atmosphere (in ppm) changes by Oil consumption. </a:t>
            </a:r>
          </a:p>
          <a:p>
            <a:r>
              <a:rPr lang="en-US" dirty="0"/>
              <a:t>Which means, when other renewables consumption is held constant and Oil consumption is 1 terawatt-hour, then every subsequent Year leads to an increase in CO</a:t>
            </a:r>
            <a:r>
              <a:rPr lang="en-US" baseline="-25000" dirty="0"/>
              <a:t>2</a:t>
            </a:r>
            <a:r>
              <a:rPr lang="en-US" dirty="0"/>
              <a:t> presence in atmosphere by 1.1460 ppm.</a:t>
            </a: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BA0F8-4DDA-4E5E-81F2-CFA489929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0506" y="790384"/>
            <a:ext cx="3470211" cy="2314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A13BB3-8E4B-40D7-99F5-EA31F2C9B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618" y="3753042"/>
            <a:ext cx="4300958" cy="176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03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D20D6-D070-4310-BFFC-AD17C4E1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19" y="742123"/>
            <a:ext cx="6994497" cy="886048"/>
          </a:xfrm>
        </p:spPr>
        <p:txBody>
          <a:bodyPr anchor="b">
            <a:noAutofit/>
          </a:bodyPr>
          <a:lstStyle/>
          <a:p>
            <a:r>
              <a:rPr lang="en-US" sz="4800" dirty="0"/>
              <a:t>Interpreting Coefficients: Other Renewables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99FFC-B2D8-41EF-BEA2-D35200AEB3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120348"/>
            <a:ext cx="6249474" cy="40609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This value suggests that the effect of other renewables consumption on CO2 presence in the atmosphere (in ppm) changes by Oil consumption. </a:t>
            </a:r>
          </a:p>
          <a:p>
            <a:r>
              <a:rPr lang="en-US" dirty="0"/>
              <a:t>Which means, when Year is held constant and Oil consumption is 1 terawatt-hour, then increasing other renewable consumption by 1 terawatt-hour leads to a decrease in CO2 presence in atmosphere by 0.04241 ppm</a:t>
            </a:r>
            <a:endParaRPr lang="en-US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BA0F8-4DDA-4E5E-81F2-CFA489929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0506" y="790384"/>
            <a:ext cx="3470211" cy="2314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CD5380-0894-4377-926B-C44F0A5C6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984" y="3753042"/>
            <a:ext cx="4543196" cy="156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848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D8397-66A0-4E95-9BAF-6CD709D4A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&amp; 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37C4EC-D3E1-4D16-A2D6-A64EAE380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Predictions</a:t>
            </a:r>
          </a:p>
          <a:p>
            <a:r>
              <a:rPr lang="en-US" dirty="0"/>
              <a:t>Multicollinearity</a:t>
            </a:r>
          </a:p>
          <a:p>
            <a:r>
              <a:rPr lang="en-US" dirty="0"/>
              <a:t>Future 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EE8DC-DBD6-406B-A292-E11E16E059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9" t="-897" r="-4851" b="19412"/>
          <a:stretch/>
        </p:blipFill>
        <p:spPr>
          <a:xfrm>
            <a:off x="5852160" y="4562475"/>
            <a:ext cx="6089791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20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7D7FBA-03A5-3244-AEC7-54E2280BD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8412" y="895857"/>
            <a:ext cx="6928624" cy="427595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8BEBD-367F-0644-BD05-DB80D710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Predictions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E0569B-0B60-DC41-B21D-E10014A58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5075618"/>
            <a:ext cx="8799513" cy="1575886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47E10C33-1992-5845-B2EF-737574F87B68}"/>
              </a:ext>
            </a:extLst>
          </p:cNvPr>
          <p:cNvSpPr txBox="1">
            <a:spLocks/>
          </p:cNvSpPr>
          <p:nvPr/>
        </p:nvSpPr>
        <p:spPr>
          <a:xfrm>
            <a:off x="300038" y="1825625"/>
            <a:ext cx="4528440" cy="2903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Predictions from our best fitted model</a:t>
            </a:r>
          </a:p>
          <a:p>
            <a:pPr lvl="1"/>
            <a:r>
              <a:rPr lang="en-US" sz="1600" dirty="0"/>
              <a:t>10-year increments</a:t>
            </a:r>
          </a:p>
          <a:p>
            <a:pPr lvl="1"/>
            <a:r>
              <a:rPr lang="en-US" sz="1600" dirty="0"/>
              <a:t>Closely matches historic measurements</a:t>
            </a:r>
          </a:p>
          <a:p>
            <a:r>
              <a:rPr lang="en-US" sz="2000" dirty="0"/>
              <a:t>Prediction results</a:t>
            </a:r>
          </a:p>
          <a:p>
            <a:pPr lvl="1"/>
            <a:r>
              <a:rPr lang="en-US" sz="1600" dirty="0"/>
              <a:t>Atmospheric CO2 will cross 450 ppm threshold in mid 2030s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6A83E4-3E6A-E543-BB13-AF215F22A499}"/>
              </a:ext>
            </a:extLst>
          </p:cNvPr>
          <p:cNvSpPr txBox="1"/>
          <p:nvPr/>
        </p:nvSpPr>
        <p:spPr>
          <a:xfrm>
            <a:off x="11300792" y="2848296"/>
            <a:ext cx="81580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Measured</a:t>
            </a:r>
          </a:p>
          <a:p>
            <a:r>
              <a:rPr lang="en-US" sz="1200" dirty="0"/>
              <a:t>Predicted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E91C07-327E-5641-85C5-FC8DD4CBAE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21751" y="4706273"/>
            <a:ext cx="3470211" cy="23145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DD45E6-D0B4-164A-9A2C-312EE79400F9}"/>
              </a:ext>
            </a:extLst>
          </p:cNvPr>
          <p:cNvSpPr txBox="1"/>
          <p:nvPr/>
        </p:nvSpPr>
        <p:spPr>
          <a:xfrm rot="16200000">
            <a:off x="3567806" y="2709796"/>
            <a:ext cx="3319050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200" dirty="0"/>
              <a:t>             Atmospheric CO2 level (ppm)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1748874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BEBD-367F-0644-BD05-DB80D710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Multicollinearity</a:t>
            </a:r>
            <a:br>
              <a:rPr lang="en-US" dirty="0"/>
            </a:br>
            <a:r>
              <a:rPr lang="en-US" dirty="0"/>
              <a:t>time-series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BCF335-4DA0-F640-9553-1C2F46257F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1672" y="2177510"/>
            <a:ext cx="4701929" cy="29005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01143D-2239-4B46-ACE3-136CA5904C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46162" y="2177510"/>
            <a:ext cx="4701929" cy="2900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FAD9D1B-8830-544B-BE4C-68C7142243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298457" y="2177510"/>
            <a:ext cx="4701929" cy="2900541"/>
          </a:xfrm>
          <a:prstGeom prst="rect">
            <a:avLst/>
          </a:prstGeom>
        </p:spPr>
      </p:pic>
      <p:sp>
        <p:nvSpPr>
          <p:cNvPr id="13" name="Down Arrow 12">
            <a:extLst>
              <a:ext uri="{FF2B5EF4-FFF2-40B4-BE49-F238E27FC236}">
                <a16:creationId xmlns:a16="http://schemas.microsoft.com/office/drawing/2014/main" id="{E87348B3-B637-1345-A5D0-0C27C0ADC0FB}"/>
              </a:ext>
            </a:extLst>
          </p:cNvPr>
          <p:cNvSpPr/>
          <p:nvPr/>
        </p:nvSpPr>
        <p:spPr>
          <a:xfrm>
            <a:off x="3684104" y="5160683"/>
            <a:ext cx="331305" cy="410818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12D3A2-7A0C-A64F-B3F8-DEAE3EDC6DB2}"/>
              </a:ext>
            </a:extLst>
          </p:cNvPr>
          <p:cNvSpPr txBox="1"/>
          <p:nvPr/>
        </p:nvSpPr>
        <p:spPr>
          <a:xfrm>
            <a:off x="3101008" y="5640881"/>
            <a:ext cx="1590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variable model</a:t>
            </a:r>
          </a:p>
          <a:p>
            <a:r>
              <a:rPr lang="en-US" dirty="0"/>
              <a:t>R2adj = 0.99!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BCB9A5E-9FC1-6D41-B8D4-4495D2F9E1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0837" y="-86000"/>
            <a:ext cx="3470211" cy="231457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827AE3E-9A66-4500-80D4-02F5798DA134}"/>
              </a:ext>
            </a:extLst>
          </p:cNvPr>
          <p:cNvSpPr/>
          <p:nvPr/>
        </p:nvSpPr>
        <p:spPr>
          <a:xfrm>
            <a:off x="213594" y="2141813"/>
            <a:ext cx="2309733" cy="147271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027CD0-6F17-474E-A144-8DA385AE256E}"/>
              </a:ext>
            </a:extLst>
          </p:cNvPr>
          <p:cNvSpPr/>
          <p:nvPr/>
        </p:nvSpPr>
        <p:spPr>
          <a:xfrm>
            <a:off x="2573042" y="3590839"/>
            <a:ext cx="2309733" cy="147271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C5CF3C-7CE6-4A15-8C81-D9EC2FCC20B1}"/>
              </a:ext>
            </a:extLst>
          </p:cNvPr>
          <p:cNvSpPr/>
          <p:nvPr/>
        </p:nvSpPr>
        <p:spPr>
          <a:xfrm>
            <a:off x="4958085" y="3592084"/>
            <a:ext cx="2309733" cy="1472715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08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BEBD-367F-0644-BD05-DB80D710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C28FDF-1387-C842-8C82-E53F6E1595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High multicollinearity between independent variables due to time-series</a:t>
            </a:r>
          </a:p>
          <a:p>
            <a:pPr lvl="1"/>
            <a:r>
              <a:rPr lang="en-US" sz="1600" dirty="0"/>
              <a:t>Unstable p-values</a:t>
            </a:r>
          </a:p>
          <a:p>
            <a:pPr lvl="1"/>
            <a:r>
              <a:rPr lang="en-US" sz="1600" dirty="0"/>
              <a:t>Stepwise regression did not work</a:t>
            </a:r>
          </a:p>
          <a:p>
            <a:pPr lvl="1"/>
            <a:r>
              <a:rPr lang="en-US" sz="1600" dirty="0"/>
              <a:t>Used VIF values for variable selection</a:t>
            </a:r>
          </a:p>
          <a:p>
            <a:r>
              <a:rPr lang="en-US" sz="2000" dirty="0"/>
              <a:t>Final model: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Further work – use time-series method</a:t>
            </a:r>
          </a:p>
          <a:p>
            <a:pPr lvl="1"/>
            <a:r>
              <a:rPr lang="en-US" sz="1600" dirty="0"/>
              <a:t>More stable model?</a:t>
            </a:r>
          </a:p>
          <a:p>
            <a:pPr lvl="1"/>
            <a:r>
              <a:rPr lang="en-US" sz="1600" dirty="0"/>
              <a:t>More useful predictions?</a:t>
            </a:r>
          </a:p>
          <a:p>
            <a:endParaRPr lang="en-US" sz="2000" dirty="0"/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35FF5D-ABC2-4842-A909-5B93CA1EE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3362740"/>
            <a:ext cx="11137900" cy="1257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648C15-F9A2-8E4F-8D8B-ABF335039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0837" y="-86000"/>
            <a:ext cx="3470211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62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Image result for ocean acidification">
            <a:extLst>
              <a:ext uri="{FF2B5EF4-FFF2-40B4-BE49-F238E27FC236}">
                <a16:creationId xmlns:a16="http://schemas.microsoft.com/office/drawing/2014/main" id="{3B5EFFA1-A0D2-498F-9E36-4A273AAD89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17" r="-2" b="877"/>
          <a:stretch/>
        </p:blipFill>
        <p:spPr bwMode="auto">
          <a:xfrm>
            <a:off x="4493436" y="243"/>
            <a:ext cx="7698564" cy="3346705"/>
          </a:xfrm>
          <a:custGeom>
            <a:avLst/>
            <a:gdLst>
              <a:gd name="connsiteX0" fmla="*/ 1549963 w 7698564"/>
              <a:gd name="connsiteY0" fmla="*/ 0 h 3346705"/>
              <a:gd name="connsiteX1" fmla="*/ 1555540 w 7698564"/>
              <a:gd name="connsiteY1" fmla="*/ 0 h 3346705"/>
              <a:gd name="connsiteX2" fmla="*/ 2621768 w 7698564"/>
              <a:gd name="connsiteY2" fmla="*/ 0 h 3346705"/>
              <a:gd name="connsiteX3" fmla="*/ 6451640 w 7698564"/>
              <a:gd name="connsiteY3" fmla="*/ 0 h 3346705"/>
              <a:gd name="connsiteX4" fmla="*/ 6451640 w 7698564"/>
              <a:gd name="connsiteY4" fmla="*/ 479 h 3346705"/>
              <a:gd name="connsiteX5" fmla="*/ 7698564 w 7698564"/>
              <a:gd name="connsiteY5" fmla="*/ 479 h 3346705"/>
              <a:gd name="connsiteX6" fmla="*/ 7698564 w 7698564"/>
              <a:gd name="connsiteY6" fmla="*/ 3346705 h 3346705"/>
              <a:gd name="connsiteX7" fmla="*/ 0 w 7698564"/>
              <a:gd name="connsiteY7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climate change">
            <a:extLst>
              <a:ext uri="{FF2B5EF4-FFF2-40B4-BE49-F238E27FC236}">
                <a16:creationId xmlns:a16="http://schemas.microsoft.com/office/drawing/2014/main" id="{FF5524A3-E4E1-4949-BB4C-D2B005CED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14435"/>
          <a:stretch/>
        </p:blipFill>
        <p:spPr bwMode="auto">
          <a:xfrm>
            <a:off x="20" y="10"/>
            <a:ext cx="5859777" cy="3346695"/>
          </a:xfrm>
          <a:custGeom>
            <a:avLst/>
            <a:gdLst>
              <a:gd name="connsiteX0" fmla="*/ 0 w 5859797"/>
              <a:gd name="connsiteY0" fmla="*/ 0 h 3346705"/>
              <a:gd name="connsiteX1" fmla="*/ 5859797 w 5859797"/>
              <a:gd name="connsiteY1" fmla="*/ 0 h 3346705"/>
              <a:gd name="connsiteX2" fmla="*/ 4309834 w 5859797"/>
              <a:gd name="connsiteY2" fmla="*/ 3346705 h 3346705"/>
              <a:gd name="connsiteX3" fmla="*/ 4304257 w 5859797"/>
              <a:gd name="connsiteY3" fmla="*/ 3346705 h 3346705"/>
              <a:gd name="connsiteX4" fmla="*/ 3238029 w 5859797"/>
              <a:gd name="connsiteY4" fmla="*/ 3346705 h 3346705"/>
              <a:gd name="connsiteX5" fmla="*/ 0 w 5859797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polar bear on melting ice">
            <a:extLst>
              <a:ext uri="{FF2B5EF4-FFF2-40B4-BE49-F238E27FC236}">
                <a16:creationId xmlns:a16="http://schemas.microsoft.com/office/drawing/2014/main" id="{4E177D18-D724-498C-AB6A-0AD93DCA5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" r="142" b="-2"/>
          <a:stretch/>
        </p:blipFill>
        <p:spPr bwMode="auto">
          <a:xfrm>
            <a:off x="6350089" y="3511295"/>
            <a:ext cx="5841911" cy="3346705"/>
          </a:xfrm>
          <a:custGeom>
            <a:avLst/>
            <a:gdLst>
              <a:gd name="connsiteX0" fmla="*/ 1549963 w 5841911"/>
              <a:gd name="connsiteY0" fmla="*/ 0 h 3346705"/>
              <a:gd name="connsiteX1" fmla="*/ 1555540 w 5841911"/>
              <a:gd name="connsiteY1" fmla="*/ 0 h 3346705"/>
              <a:gd name="connsiteX2" fmla="*/ 2621768 w 5841911"/>
              <a:gd name="connsiteY2" fmla="*/ 0 h 3346705"/>
              <a:gd name="connsiteX3" fmla="*/ 5841911 w 5841911"/>
              <a:gd name="connsiteY3" fmla="*/ 0 h 3346705"/>
              <a:gd name="connsiteX4" fmla="*/ 5841911 w 5841911"/>
              <a:gd name="connsiteY4" fmla="*/ 3346705 h 3346705"/>
              <a:gd name="connsiteX5" fmla="*/ 0 w 5841911"/>
              <a:gd name="connsiteY5" fmla="*/ 3346705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limate change forest fire">
            <a:extLst>
              <a:ext uri="{FF2B5EF4-FFF2-40B4-BE49-F238E27FC236}">
                <a16:creationId xmlns:a16="http://schemas.microsoft.com/office/drawing/2014/main" id="{45FFF78E-97CC-4F06-B0A5-A78DF95535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17" r="-2" b="-2"/>
          <a:stretch/>
        </p:blipFill>
        <p:spPr bwMode="auto">
          <a:xfrm>
            <a:off x="20" y="3511295"/>
            <a:ext cx="7698544" cy="3346705"/>
          </a:xfrm>
          <a:custGeom>
            <a:avLst/>
            <a:gdLst>
              <a:gd name="connsiteX0" fmla="*/ 0 w 7698564"/>
              <a:gd name="connsiteY0" fmla="*/ 0 h 3346705"/>
              <a:gd name="connsiteX1" fmla="*/ 7698564 w 7698564"/>
              <a:gd name="connsiteY1" fmla="*/ 0 h 3346705"/>
              <a:gd name="connsiteX2" fmla="*/ 6148601 w 7698564"/>
              <a:gd name="connsiteY2" fmla="*/ 3346705 h 3346705"/>
              <a:gd name="connsiteX3" fmla="*/ 6143024 w 7698564"/>
              <a:gd name="connsiteY3" fmla="*/ 3346705 h 3346705"/>
              <a:gd name="connsiteX4" fmla="*/ 5076796 w 7698564"/>
              <a:gd name="connsiteY4" fmla="*/ 3346705 h 3346705"/>
              <a:gd name="connsiteX5" fmla="*/ 1246924 w 7698564"/>
              <a:gd name="connsiteY5" fmla="*/ 3346705 h 3346705"/>
              <a:gd name="connsiteX6" fmla="*/ 1246924 w 7698564"/>
              <a:gd name="connsiteY6" fmla="*/ 3346226 h 3346705"/>
              <a:gd name="connsiteX7" fmla="*/ 0 w 7698564"/>
              <a:gd name="connsiteY7" fmla="*/ 3346226 h 3346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77154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BEBD-367F-0644-BD05-DB80D710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648C15-F9A2-8E4F-8D8B-ABF335039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60837" y="-86000"/>
            <a:ext cx="3470211" cy="23145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C3ED3B-64D6-8542-99F9-BBF27788E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89" y="2040214"/>
            <a:ext cx="8928822" cy="410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5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EB67540-7391-4F8F-80AD-BE09D5821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26" y="1787525"/>
            <a:ext cx="9733948" cy="4351338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4CDAEE-744D-41DA-87F1-4741A048F832}"/>
              </a:ext>
            </a:extLst>
          </p:cNvPr>
          <p:cNvSpPr txBox="1"/>
          <p:nvPr/>
        </p:nvSpPr>
        <p:spPr>
          <a:xfrm>
            <a:off x="3490404" y="1363960"/>
            <a:ext cx="5211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Global Atmospheric CO2 Concentration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3DF5E7-A349-4819-A8B1-1CCB9FB80906}"/>
              </a:ext>
            </a:extLst>
          </p:cNvPr>
          <p:cNvSpPr txBox="1"/>
          <p:nvPr/>
        </p:nvSpPr>
        <p:spPr>
          <a:xfrm>
            <a:off x="10634512" y="6138863"/>
            <a:ext cx="65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ED00A9-302D-4CD2-BC41-F0F7D48788CA}"/>
              </a:ext>
            </a:extLst>
          </p:cNvPr>
          <p:cNvSpPr txBox="1"/>
          <p:nvPr/>
        </p:nvSpPr>
        <p:spPr>
          <a:xfrm>
            <a:off x="1381426" y="6138863"/>
            <a:ext cx="65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53AB7-585F-4409-96AE-AB70729DCB47}"/>
              </a:ext>
            </a:extLst>
          </p:cNvPr>
          <p:cNvSpPr txBox="1"/>
          <p:nvPr/>
        </p:nvSpPr>
        <p:spPr>
          <a:xfrm>
            <a:off x="5767538" y="6157140"/>
            <a:ext cx="65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95B68-54DC-4483-BCF1-B8CA40725B92}"/>
              </a:ext>
            </a:extLst>
          </p:cNvPr>
          <p:cNvSpPr txBox="1"/>
          <p:nvPr/>
        </p:nvSpPr>
        <p:spPr>
          <a:xfrm>
            <a:off x="304800" y="5766912"/>
            <a:ext cx="107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260ppm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84F6D9-3D49-407C-A37F-89301EE4EBF5}"/>
              </a:ext>
            </a:extLst>
          </p:cNvPr>
          <p:cNvSpPr txBox="1"/>
          <p:nvPr/>
        </p:nvSpPr>
        <p:spPr>
          <a:xfrm>
            <a:off x="247951" y="1640959"/>
            <a:ext cx="107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440ppm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012F1-D26D-4014-A36A-B774F63746A3}"/>
                  </a:ext>
                </a:extLst>
              </p:cNvPr>
              <p:cNvSpPr txBox="1"/>
              <p:nvPr/>
            </p:nvSpPr>
            <p:spPr>
              <a:xfrm>
                <a:off x="138564" y="3703935"/>
                <a:ext cx="10766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7012F1-D26D-4014-A36A-B774F63746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64" y="3703935"/>
                <a:ext cx="107662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F92DD8A-76A4-4865-8A0E-E979EE5D0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48775" y="118607"/>
            <a:ext cx="2282442" cy="152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960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E57A902A-6629-4F7A-9CAC-4E492FEE97E5}"/>
              </a:ext>
            </a:extLst>
          </p:cNvPr>
          <p:cNvSpPr txBox="1"/>
          <p:nvPr/>
        </p:nvSpPr>
        <p:spPr>
          <a:xfrm>
            <a:off x="2497747" y="1363960"/>
            <a:ext cx="7196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Global Atmospheric CO2 Concentration: 1850 – Present </a:t>
            </a: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47D7FED0-1210-4745-8D49-94CEB4EE2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86" y="1825625"/>
            <a:ext cx="8029027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24F6C7-064A-4403-83C9-67698A7D53EC}"/>
              </a:ext>
            </a:extLst>
          </p:cNvPr>
          <p:cNvSpPr txBox="1"/>
          <p:nvPr/>
        </p:nvSpPr>
        <p:spPr>
          <a:xfrm>
            <a:off x="923987" y="5809337"/>
            <a:ext cx="107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270ppm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F40809-E30F-4E6A-9D1E-EEDA1C097A45}"/>
              </a:ext>
            </a:extLst>
          </p:cNvPr>
          <p:cNvSpPr txBox="1"/>
          <p:nvPr/>
        </p:nvSpPr>
        <p:spPr>
          <a:xfrm>
            <a:off x="923987" y="1640959"/>
            <a:ext cx="107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430ppm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F832D7-F82F-4029-AADC-6A56A755EBD3}"/>
                  </a:ext>
                </a:extLst>
              </p:cNvPr>
              <p:cNvSpPr txBox="1"/>
              <p:nvPr/>
            </p:nvSpPr>
            <p:spPr>
              <a:xfrm>
                <a:off x="1083756" y="3725148"/>
                <a:ext cx="757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9F832D7-F82F-4029-AADC-6A56A755EB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756" y="3725148"/>
                <a:ext cx="75708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E813E7D-11D3-42F0-A605-CF830370D5C4}"/>
              </a:ext>
            </a:extLst>
          </p:cNvPr>
          <p:cNvSpPr txBox="1"/>
          <p:nvPr/>
        </p:nvSpPr>
        <p:spPr>
          <a:xfrm>
            <a:off x="9782051" y="6269296"/>
            <a:ext cx="65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56B842-060D-44B5-9CAD-CC9EFF9C5230}"/>
              </a:ext>
            </a:extLst>
          </p:cNvPr>
          <p:cNvSpPr txBox="1"/>
          <p:nvPr/>
        </p:nvSpPr>
        <p:spPr>
          <a:xfrm>
            <a:off x="2409949" y="6269296"/>
            <a:ext cx="65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8F2044-4CA6-42C7-81BA-6D37FB030E2D}"/>
              </a:ext>
            </a:extLst>
          </p:cNvPr>
          <p:cNvSpPr txBox="1"/>
          <p:nvPr/>
        </p:nvSpPr>
        <p:spPr>
          <a:xfrm>
            <a:off x="5767538" y="6269296"/>
            <a:ext cx="65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Year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F0B5794-38B5-473F-BD4A-9824F49953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0200" y="118607"/>
            <a:ext cx="2282442" cy="152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415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F4CDAEE-744D-41DA-87F1-4741A048F832}"/>
              </a:ext>
            </a:extLst>
          </p:cNvPr>
          <p:cNvSpPr txBox="1"/>
          <p:nvPr/>
        </p:nvSpPr>
        <p:spPr>
          <a:xfrm>
            <a:off x="2658642" y="1344910"/>
            <a:ext cx="7196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Global Atmospheric CO2 Concentration + Temperature: 1850 – Present </a:t>
            </a:r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E86DB338-9A81-4244-99EA-29F551D7E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55" y="1825625"/>
            <a:ext cx="8073969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6AF389-E9ED-4542-95DC-5CF63CD57941}"/>
              </a:ext>
            </a:extLst>
          </p:cNvPr>
          <p:cNvSpPr txBox="1"/>
          <p:nvPr/>
        </p:nvSpPr>
        <p:spPr>
          <a:xfrm>
            <a:off x="1260229" y="5938064"/>
            <a:ext cx="107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276ppm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35D7C-CDB9-4A20-AC74-72DAA2B0CB23}"/>
              </a:ext>
            </a:extLst>
          </p:cNvPr>
          <p:cNvSpPr txBox="1"/>
          <p:nvPr/>
        </p:nvSpPr>
        <p:spPr>
          <a:xfrm>
            <a:off x="1270486" y="1640959"/>
            <a:ext cx="107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432ppm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95F6E1-8DE6-4396-8847-CC72600769BA}"/>
                  </a:ext>
                </a:extLst>
              </p:cNvPr>
              <p:cNvSpPr txBox="1"/>
              <p:nvPr/>
            </p:nvSpPr>
            <p:spPr>
              <a:xfrm>
                <a:off x="1236393" y="3631129"/>
                <a:ext cx="757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095F6E1-8DE6-4396-8847-CC72600769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6393" y="3631129"/>
                <a:ext cx="75708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3ECCD9A6-46F5-40CA-95EF-32ABDA563CDB}"/>
              </a:ext>
            </a:extLst>
          </p:cNvPr>
          <p:cNvSpPr txBox="1"/>
          <p:nvPr/>
        </p:nvSpPr>
        <p:spPr>
          <a:xfrm>
            <a:off x="9753900" y="6307396"/>
            <a:ext cx="65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E4DB42-D211-4F3C-BB40-EADCA2E0FBCD}"/>
              </a:ext>
            </a:extLst>
          </p:cNvPr>
          <p:cNvSpPr txBox="1"/>
          <p:nvPr/>
        </p:nvSpPr>
        <p:spPr>
          <a:xfrm>
            <a:off x="2336855" y="6299717"/>
            <a:ext cx="65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1850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D04129-74C5-4A87-93EA-8DE2224FC37C}"/>
              </a:ext>
            </a:extLst>
          </p:cNvPr>
          <p:cNvSpPr txBox="1"/>
          <p:nvPr/>
        </p:nvSpPr>
        <p:spPr>
          <a:xfrm>
            <a:off x="5935108" y="6307396"/>
            <a:ext cx="656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Year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A08912-5771-4D0F-8AB3-AB05CF507A1A}"/>
              </a:ext>
            </a:extLst>
          </p:cNvPr>
          <p:cNvSpPr txBox="1"/>
          <p:nvPr/>
        </p:nvSpPr>
        <p:spPr>
          <a:xfrm>
            <a:off x="10538747" y="5930385"/>
            <a:ext cx="107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-1.0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ºC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9BC098-C0FE-475E-A61F-C5570219E651}"/>
              </a:ext>
            </a:extLst>
          </p:cNvPr>
          <p:cNvSpPr txBox="1"/>
          <p:nvPr/>
        </p:nvSpPr>
        <p:spPr>
          <a:xfrm>
            <a:off x="10538747" y="1691243"/>
            <a:ext cx="1076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ºC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969DE2-055C-4971-855D-A38B589BE1D2}"/>
                  </a:ext>
                </a:extLst>
              </p:cNvPr>
              <p:cNvSpPr txBox="1"/>
              <p:nvPr/>
            </p:nvSpPr>
            <p:spPr>
              <a:xfrm>
                <a:off x="10525168" y="3631129"/>
                <a:ext cx="757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𝑒𝑚𝑝𝑒𝑟𝑎𝑡𝑢𝑟𝑒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969DE2-055C-4971-855D-A38B589BE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5168" y="3631129"/>
                <a:ext cx="757087" cy="369332"/>
              </a:xfrm>
              <a:prstGeom prst="rect">
                <a:avLst/>
              </a:prstGeom>
              <a:blipFill>
                <a:blip r:embed="rId4"/>
                <a:stretch>
                  <a:fillRect r="-105645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D2C3B9E3-D1CB-4AE2-A55A-4B21DE9626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0200" y="118607"/>
            <a:ext cx="2282442" cy="152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09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C1D0-7664-4C5A-A8B0-5B99FC535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Our World in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18FAFE-B2BA-4A30-B077-ED18DF955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664" y="1690688"/>
            <a:ext cx="7644672" cy="437515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559D473-1704-46A5-8E1C-602E85E32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0200" y="118607"/>
            <a:ext cx="2282442" cy="152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62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8E9F9-B8C5-4F08-81D6-3010B176E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Datasets for Projection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01509-6605-4E1E-831D-0B23A3327E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/>
              <a:t>World Oil Outlook 2040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14C15F3-5817-4CD7-A4AE-31C0F91764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28" y="2600584"/>
            <a:ext cx="5199974" cy="306780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10789B-B2AD-426E-A4A9-B07EA376B4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/>
              <a:t>IEA Renewables 2019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E7646CC3-8703-435B-B834-702AB7450FE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00583"/>
            <a:ext cx="5486670" cy="369812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209CEA-B012-408D-B13D-A1EEC6D97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20200" y="118607"/>
            <a:ext cx="2282442" cy="152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47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DCE00-D7EA-4E99-8460-00F3F320D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5053"/>
            <a:ext cx="10515600" cy="2625291"/>
          </a:xfrm>
        </p:spPr>
        <p:txBody>
          <a:bodyPr/>
          <a:lstStyle/>
          <a:p>
            <a:pPr algn="ctr"/>
            <a:r>
              <a:rPr lang="en-US" sz="4800" dirty="0"/>
              <a:t>Variables Description + Modelling Procedure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0B849E-6272-4E1E-9F2D-7D23391BE4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" r="299"/>
          <a:stretch/>
        </p:blipFill>
        <p:spPr>
          <a:xfrm>
            <a:off x="6981568" y="4581295"/>
            <a:ext cx="4590223" cy="18942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06B5AB-6FB6-4EA2-B226-D3A115206F03}"/>
              </a:ext>
            </a:extLst>
          </p:cNvPr>
          <p:cNvSpPr txBox="1"/>
          <p:nvPr/>
        </p:nvSpPr>
        <p:spPr>
          <a:xfrm>
            <a:off x="991402" y="4272677"/>
            <a:ext cx="59901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3"/>
                </a:solidFill>
              </a:rPr>
              <a:t>Sequential Independent Variable Removal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3"/>
                </a:solidFill>
              </a:rPr>
              <a:t>Main Effect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3"/>
                </a:solidFill>
              </a:rPr>
              <a:t>Main Effect + Interaction term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3"/>
                </a:solidFill>
              </a:rPr>
              <a:t>Main Effect + High Order term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3"/>
                </a:solidFill>
              </a:rPr>
              <a:t>F-Test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accent3"/>
                </a:solidFill>
              </a:rPr>
              <a:t>Best Fit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92610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870</Words>
  <Application>Microsoft Office PowerPoint</Application>
  <PresentationFormat>Widescreen</PresentationFormat>
  <Paragraphs>147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Times New Roman</vt:lpstr>
      <vt:lpstr>Office Theme</vt:lpstr>
      <vt:lpstr>Multiple Regression Analysis: Atmospheric CO2 Concentration</vt:lpstr>
      <vt:lpstr>Introduction &amp; Data Sources</vt:lpstr>
      <vt:lpstr>PowerPoint Presentation</vt:lpstr>
      <vt:lpstr>PowerPoint Presentation</vt:lpstr>
      <vt:lpstr>PowerPoint Presentation</vt:lpstr>
      <vt:lpstr>PowerPoint Presentation</vt:lpstr>
      <vt:lpstr>Our World in Data</vt:lpstr>
      <vt:lpstr>Datasets for Projection</vt:lpstr>
      <vt:lpstr>Variables Description + Modelling Procedure </vt:lpstr>
      <vt:lpstr> Dependent and Independent Variables</vt:lpstr>
      <vt:lpstr>      Modelling Plan:</vt:lpstr>
      <vt:lpstr> Sequential Independent Variable Removal </vt:lpstr>
      <vt:lpstr> Main Effect Model</vt:lpstr>
      <vt:lpstr> Main Effect + High Order terms Model </vt:lpstr>
      <vt:lpstr> Main Effect + Interaction + Higher order terms Model   </vt:lpstr>
      <vt:lpstr> Best Fit Model </vt:lpstr>
      <vt:lpstr>Final Model and Interpretations</vt:lpstr>
      <vt:lpstr>Final Model</vt:lpstr>
      <vt:lpstr>Model Assumptions:</vt:lpstr>
      <vt:lpstr>Normality Assumption</vt:lpstr>
      <vt:lpstr>Independence Assumption</vt:lpstr>
      <vt:lpstr>Outliers</vt:lpstr>
      <vt:lpstr>Interpreting Coefficients: Oil</vt:lpstr>
      <vt:lpstr>Interpreting Coefficients: Year</vt:lpstr>
      <vt:lpstr>Interpreting Coefficients: Other Renewables</vt:lpstr>
      <vt:lpstr>Discussion &amp; Conclusion</vt:lpstr>
      <vt:lpstr>Predictions</vt:lpstr>
      <vt:lpstr>Multicollinearity time-series data</vt:lpstr>
      <vt:lpstr>Conclusion and Future Work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 Regression Analysis: Atmospheric CO2 Concentration</dc:title>
  <dc:creator>Atlanta Liu</dc:creator>
  <cp:lastModifiedBy>MK M</cp:lastModifiedBy>
  <cp:revision>10</cp:revision>
  <dcterms:created xsi:type="dcterms:W3CDTF">2019-12-04T19:33:55Z</dcterms:created>
  <dcterms:modified xsi:type="dcterms:W3CDTF">2019-12-05T17:51:34Z</dcterms:modified>
</cp:coreProperties>
</file>